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4"/>
  </p:sldMasterIdLst>
  <p:notesMasterIdLst>
    <p:notesMasterId r:id="rId23"/>
  </p:notesMasterIdLst>
  <p:handoutMasterIdLst>
    <p:handoutMasterId r:id="rId24"/>
  </p:handoutMasterIdLst>
  <p:sldIdLst>
    <p:sldId id="1202" r:id="rId5"/>
    <p:sldId id="1203" r:id="rId6"/>
    <p:sldId id="1204" r:id="rId7"/>
    <p:sldId id="1207" r:id="rId8"/>
    <p:sldId id="486" r:id="rId9"/>
    <p:sldId id="456" r:id="rId10"/>
    <p:sldId id="581" r:id="rId11"/>
    <p:sldId id="1209" r:id="rId12"/>
    <p:sldId id="1213" r:id="rId13"/>
    <p:sldId id="1205" r:id="rId14"/>
    <p:sldId id="1211" r:id="rId15"/>
    <p:sldId id="1210" r:id="rId16"/>
    <p:sldId id="1212" r:id="rId17"/>
    <p:sldId id="1193" r:id="rId18"/>
    <p:sldId id="1192" r:id="rId19"/>
    <p:sldId id="1194" r:id="rId20"/>
    <p:sldId id="1165" r:id="rId21"/>
    <p:sldId id="1060" r:id="rId22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  <p:extLst>
    <p:ext uri="{521415D9-36F7-43E2-AB2F-B90AF26B5E84}">
      <p14:sectionLst xmlns:p14="http://schemas.microsoft.com/office/powerpoint/2010/main">
        <p14:section name="Part 1" id="{BA7DFC3B-967C-8A47-A999-E6A9B6DA7CF2}">
          <p14:sldIdLst>
            <p14:sldId id="1202"/>
            <p14:sldId id="1203"/>
            <p14:sldId id="1204"/>
            <p14:sldId id="1207"/>
            <p14:sldId id="486"/>
            <p14:sldId id="456"/>
            <p14:sldId id="581"/>
            <p14:sldId id="1209"/>
            <p14:sldId id="1213"/>
            <p14:sldId id="1205"/>
            <p14:sldId id="1211"/>
            <p14:sldId id="1210"/>
            <p14:sldId id="1212"/>
            <p14:sldId id="1193"/>
            <p14:sldId id="1192"/>
            <p14:sldId id="1194"/>
            <p14:sldId id="1165"/>
            <p14:sldId id="10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7" autoAdjust="0"/>
    <p:restoredTop sz="54047" autoAdjust="0"/>
  </p:normalViewPr>
  <p:slideViewPr>
    <p:cSldViewPr snapToGrid="0" snapToObjects="1">
      <p:cViewPr varScale="1">
        <p:scale>
          <a:sx n="51" d="100"/>
          <a:sy n="51" d="100"/>
        </p:scale>
        <p:origin x="19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fld id="{3F7C3218-6286-4045-8084-7D8F4F6601BE}" type="datetimeFigureOut">
              <a:rPr lang="en-US" altLang="en-US"/>
              <a:pPr>
                <a:defRPr/>
              </a:pPr>
              <a:t>1/15/2024</a:t>
            </a:fld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fld id="{B276D228-A1C4-194E-BD76-E875F1B56BB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710696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gif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fld id="{8F2EB731-3767-4A47-A391-014B15B43827}" type="datetimeFigureOut">
              <a:rPr lang="en-US" altLang="en-US"/>
              <a:pPr>
                <a:defRPr/>
              </a:pPr>
              <a:t>1/15/2024</a:t>
            </a:fld>
            <a:endParaRPr lang="en-US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fld id="{51998215-B6DA-6840-93A7-8744EF3D5C5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33043458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674210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9024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16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13608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84078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65575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40860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BC714D-7875-4D6D-BB0B-357814E1432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79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2327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01283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90946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59558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998215-B6DA-6840-93A7-8744EF3D5C54}" type="slidenum">
              <a:rPr lang="en-US" altLang="en-US" smtClean="0"/>
              <a:pPr>
                <a:defRPr/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88936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Wor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71627"/>
            <a:ext cx="9144000" cy="1994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0" descr="WG_logo_Color_3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0729" y="166482"/>
            <a:ext cx="1964641" cy="572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600" y="2415780"/>
            <a:ext cx="8040914" cy="506015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32946" y="4000501"/>
            <a:ext cx="3289968" cy="837851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23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04800" y="1120381"/>
            <a:ext cx="8229600" cy="3394472"/>
          </a:xfrm>
        </p:spPr>
        <p:txBody>
          <a:bodyPr/>
          <a:lstStyle>
            <a:lvl1pPr marL="192881" marR="0" indent="-192881" algn="just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None/>
              <a:tabLst/>
              <a:defRPr sz="1350">
                <a:latin typeface="Times New Roman" charset="0"/>
                <a:ea typeface="Times New Roman" charset="0"/>
                <a:cs typeface="Times New Roman" charset="0"/>
              </a:defRPr>
            </a:lvl1pPr>
            <a:lvl2pPr marL="417910" marR="0" indent="-160735" algn="just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 sz="900">
                <a:latin typeface="Times New Roman" charset="0"/>
                <a:ea typeface="Times New Roman" charset="0"/>
                <a:cs typeface="Times New Roman" charset="0"/>
              </a:defRPr>
            </a:lvl2pPr>
          </a:lstStyle>
          <a:p>
            <a:pPr marL="192881" marR="0" lvl="0" indent="-192881" algn="l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35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</a:p>
          <a:p>
            <a:pPr marL="417910" marR="0" lvl="1" indent="-160735" algn="l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417910" marR="0" lvl="1" indent="-160735" algn="l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417910" marR="0" lvl="1" indent="-160735" algn="l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417910" marR="0" lvl="1" indent="-160735" algn="l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</a:p>
          <a:p>
            <a:pPr marL="417910" marR="0" lvl="1" indent="-160735" algn="l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lang="en-US" dirty="0"/>
              <a:t>Second level</a:t>
            </a:r>
            <a:endParaRPr kumimoji="0" lang="en-GB" sz="1350" u="none" strike="noStrike" kern="1200" cap="none" spc="0" normalizeH="0" noProof="0" dirty="0">
              <a:ln>
                <a:noFill/>
              </a:ln>
              <a:solidFill>
                <a:srgbClr val="101141"/>
              </a:solidFill>
              <a:effectLst/>
              <a:uLnTx/>
              <a:uFillTx/>
              <a:latin typeface="Arial"/>
              <a:cs typeface="Arial"/>
            </a:endParaRPr>
          </a:p>
          <a:p>
            <a:pPr marL="192881" marR="0" lvl="0" indent="-192881" algn="l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35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/>
          </a:p>
          <a:p>
            <a:pPr marL="192881" marR="0" lvl="0" indent="-192881" algn="l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35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/>
          </a:p>
          <a:p>
            <a:pPr marL="192881" marR="0" lvl="0" indent="-192881" algn="l" defTabSz="51435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101141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GB" sz="1350" u="none" strike="noStrike" kern="1200" cap="none" spc="0" normalizeH="0" baseline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Lorem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sit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amet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dolor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r>
              <a:rPr kumimoji="0" lang="en-GB" sz="1350" u="none" strike="noStrike" kern="1200" cap="none" spc="0" normalizeH="0" noProof="0" dirty="0" err="1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ipsum</a:t>
            </a:r>
            <a:r>
              <a:rPr kumimoji="0" lang="en-GB" sz="1350" u="none" strike="noStrike" kern="1200" cap="none" spc="0" normalizeH="0" noProof="0" dirty="0">
                <a:ln>
                  <a:noFill/>
                </a:ln>
                <a:solidFill>
                  <a:srgbClr val="101141"/>
                </a:solidFill>
                <a:effectLst/>
                <a:uLnTx/>
                <a:uFillTx/>
                <a:latin typeface="Arial"/>
                <a:cs typeface="Arial"/>
              </a:rPr>
              <a:t> </a:t>
            </a:r>
            <a:endParaRPr lang="en-US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083888" y="4913006"/>
            <a:ext cx="7060112" cy="36499"/>
            <a:chOff x="2083888" y="6550671"/>
            <a:chExt cx="7060112" cy="48665"/>
          </a:xfrm>
        </p:grpSpPr>
        <p:sp>
          <p:nvSpPr>
            <p:cNvPr id="13" name="Rectangle 12"/>
            <p:cNvSpPr/>
            <p:nvPr/>
          </p:nvSpPr>
          <p:spPr>
            <a:xfrm>
              <a:off x="4630476" y="6550672"/>
              <a:ext cx="2328591" cy="48664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907874" y="6550671"/>
              <a:ext cx="2236126" cy="45719"/>
            </a:xfrm>
            <a:prstGeom prst="rect">
              <a:avLst/>
            </a:prstGeom>
            <a:solidFill>
              <a:srgbClr val="E31C2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083888" y="6550672"/>
              <a:ext cx="2580680" cy="48664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2133600" y="4914903"/>
            <a:ext cx="7010400" cy="34289"/>
            <a:chOff x="1905000" y="6553200"/>
            <a:chExt cx="7010400" cy="45719"/>
          </a:xfrm>
        </p:grpSpPr>
        <p:sp>
          <p:nvSpPr>
            <p:cNvPr id="20" name="Rectangle 19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0" y="971553"/>
            <a:ext cx="7010400" cy="34289"/>
            <a:chOff x="1905000" y="6553200"/>
            <a:chExt cx="7010400" cy="45719"/>
          </a:xfrm>
        </p:grpSpPr>
        <p:sp>
          <p:nvSpPr>
            <p:cNvPr id="24" name="Rectangle 23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27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304800" y="114300"/>
            <a:ext cx="6324600" cy="857250"/>
          </a:xfrm>
        </p:spPr>
        <p:txBody>
          <a:bodyPr anchor="ctr" anchorCtr="0">
            <a:normAutofit/>
          </a:bodyPr>
          <a:lstStyle>
            <a:lvl1pPr marL="0">
              <a:lnSpc>
                <a:spcPts val="2025"/>
              </a:lnSpc>
              <a:spcBef>
                <a:spcPts val="0"/>
              </a:spcBef>
              <a:buNone/>
              <a:defRPr sz="2025" b="1" spc="-85" baseline="0">
                <a:solidFill>
                  <a:srgbClr val="080808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</p:spTree>
    <p:extLst>
      <p:ext uri="{BB962C8B-B14F-4D97-AF65-F5344CB8AC3E}">
        <p14:creationId xmlns:p14="http://schemas.microsoft.com/office/powerpoint/2010/main" val="3792329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18"/>
          <p:cNvSpPr>
            <a:spLocks noGrp="1"/>
          </p:cNvSpPr>
          <p:nvPr>
            <p:ph sz="quarter" idx="10" hasCustomPrompt="1"/>
          </p:nvPr>
        </p:nvSpPr>
        <p:spPr>
          <a:xfrm>
            <a:off x="0" y="400051"/>
            <a:ext cx="8991600" cy="528704"/>
          </a:xfrm>
        </p:spPr>
        <p:txBody>
          <a:bodyPr anchor="ctr" anchorCtr="0">
            <a:normAutofit/>
          </a:bodyPr>
          <a:lstStyle>
            <a:lvl1pPr marL="0">
              <a:lnSpc>
                <a:spcPts val="2025"/>
              </a:lnSpc>
              <a:spcBef>
                <a:spcPts val="0"/>
              </a:spcBef>
              <a:buNone/>
              <a:defRPr sz="2400" b="1" spc="-85" baseline="0">
                <a:solidFill>
                  <a:srgbClr val="080808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dirty="0"/>
              <a:t>Slide heading here and it can run in two lines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971553"/>
            <a:ext cx="7010400" cy="34289"/>
            <a:chOff x="1905000" y="6553200"/>
            <a:chExt cx="7010400" cy="45719"/>
          </a:xfrm>
        </p:grpSpPr>
        <p:sp>
          <p:nvSpPr>
            <p:cNvPr id="7" name="Rectangle 6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11" name="Group 10"/>
          <p:cNvGrpSpPr/>
          <p:nvPr userDrawn="1"/>
        </p:nvGrpSpPr>
        <p:grpSpPr>
          <a:xfrm>
            <a:off x="2133600" y="4914903"/>
            <a:ext cx="7010400" cy="34289"/>
            <a:chOff x="1905000" y="6553200"/>
            <a:chExt cx="7010400" cy="45719"/>
          </a:xfrm>
        </p:grpSpPr>
        <p:sp>
          <p:nvSpPr>
            <p:cNvPr id="12" name="Rectangle 11"/>
            <p:cNvSpPr/>
            <p:nvPr/>
          </p:nvSpPr>
          <p:spPr>
            <a:xfrm>
              <a:off x="4267200" y="6553200"/>
              <a:ext cx="2328591" cy="45719"/>
            </a:xfrm>
            <a:prstGeom prst="rect">
              <a:avLst/>
            </a:prstGeom>
            <a:solidFill>
              <a:srgbClr val="76C2E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05000" y="6553200"/>
              <a:ext cx="2362200" cy="45719"/>
            </a:xfrm>
            <a:prstGeom prst="rect">
              <a:avLst/>
            </a:prstGeom>
            <a:solidFill>
              <a:srgbClr val="FCB017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86809" y="6553200"/>
              <a:ext cx="2328591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19" name="Text Placeholder 18"/>
          <p:cNvSpPr>
            <a:spLocks noGrp="1"/>
          </p:cNvSpPr>
          <p:nvPr>
            <p:ph type="body" sz="quarter" idx="12"/>
          </p:nvPr>
        </p:nvSpPr>
        <p:spPr>
          <a:xfrm>
            <a:off x="76200" y="1049657"/>
            <a:ext cx="8991600" cy="3513294"/>
          </a:xfrm>
        </p:spPr>
        <p:txBody>
          <a:bodyPr/>
          <a:lstStyle>
            <a:lvl1pPr>
              <a:defRPr sz="1650"/>
            </a:lvl1pPr>
            <a:lvl2pPr>
              <a:defRPr sz="1650"/>
            </a:lvl2pPr>
            <a:lvl3pPr>
              <a:defRPr sz="15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319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9351"/>
            <a:ext cx="8229600" cy="383137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611178-6C3A-F247-8731-699DBDA9670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65304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492"/>
          <a:stretch>
            <a:fillRect/>
          </a:stretch>
        </p:blipFill>
        <p:spPr bwMode="auto">
          <a:xfrm>
            <a:off x="7119256" y="-71438"/>
            <a:ext cx="2024743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85462" y="4609046"/>
            <a:ext cx="1358537" cy="375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5980"/>
            <a:ext cx="5766263" cy="50601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457202" y="769351"/>
            <a:ext cx="5679553" cy="382527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BE2AAB6-80C9-D04C-812E-2AE858C1AEC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02658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Divider - Wor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66" y="2"/>
            <a:ext cx="9183687" cy="5164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 userDrawn="1"/>
        </p:nvSpPr>
        <p:spPr>
          <a:xfrm>
            <a:off x="4766" y="2218136"/>
            <a:ext cx="9183687" cy="973931"/>
          </a:xfrm>
          <a:prstGeom prst="rect">
            <a:avLst/>
          </a:prstGeom>
          <a:solidFill>
            <a:schemeClr val="tx1">
              <a:alpha val="6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5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607" t="-4552" r="-2"/>
          <a:stretch/>
        </p:blipFill>
        <p:spPr bwMode="auto">
          <a:xfrm>
            <a:off x="-431074" y="-574766"/>
            <a:ext cx="9619528" cy="573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4766" y="2218136"/>
            <a:ext cx="9183687" cy="973931"/>
          </a:xfrm>
          <a:prstGeom prst="rect">
            <a:avLst/>
          </a:prstGeom>
          <a:solidFill>
            <a:schemeClr val="tx2">
              <a:alpha val="6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5" y="2218211"/>
            <a:ext cx="9182851" cy="974309"/>
          </a:xfrm>
          <a:ln>
            <a:noFill/>
          </a:ln>
        </p:spPr>
        <p:txBody>
          <a:bodyPr/>
          <a:lstStyle>
            <a:lvl1pPr algn="ctr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97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25001"/>
            <a:ext cx="4038600" cy="3769622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25003"/>
            <a:ext cx="4038600" cy="3769621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BEFFC9-7588-9E46-A8CC-C2BF237A962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73917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F4D27F-4202-7D43-95B6-A3AF6F94866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14320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53CE69-63AC-3847-8C1E-2B63C80ABEBC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58115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78D7F1-4F6E-A640-969F-09B719C907E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0644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036" y="1332411"/>
            <a:ext cx="9128963" cy="22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69870"/>
            <a:ext cx="9120188" cy="735677"/>
          </a:xfrm>
        </p:spPr>
        <p:txBody>
          <a:bodyPr/>
          <a:lstStyle>
            <a:lvl1pPr algn="ctr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5C00F6-8687-794D-9AF3-C5080849018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42849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5075636"/>
            <a:ext cx="9144000" cy="67865"/>
          </a:xfrm>
          <a:prstGeom prst="rect">
            <a:avLst/>
          </a:prstGeom>
          <a:solidFill>
            <a:srgbClr val="CD09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80"/>
            <a:ext cx="8229600" cy="5060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769145"/>
            <a:ext cx="8229600" cy="3825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8050" y="-29765"/>
            <a:ext cx="592138" cy="27384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900">
                <a:solidFill>
                  <a:srgbClr val="3A3A3A"/>
                </a:solidFill>
                <a:cs typeface="+mn-cs"/>
              </a:defRPr>
            </a:lvl1pPr>
          </a:lstStyle>
          <a:p>
            <a:pPr>
              <a:defRPr/>
            </a:pPr>
            <a:fld id="{3E9BDD6A-35E9-5D49-A88C-77E47882874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30" name="TextBox 9"/>
          <p:cNvSpPr txBox="1">
            <a:spLocks noChangeArrowheads="1"/>
          </p:cNvSpPr>
          <p:nvPr/>
        </p:nvSpPr>
        <p:spPr bwMode="auto">
          <a:xfrm>
            <a:off x="92056" y="4890970"/>
            <a:ext cx="2449513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US" altLang="en-US" sz="600" dirty="0">
                <a:solidFill>
                  <a:srgbClr val="3A3A3A"/>
                </a:solidFill>
                <a:latin typeface="Calibri" charset="0"/>
                <a:cs typeface="+mn-cs"/>
              </a:rPr>
              <a:t>Copyright </a:t>
            </a:r>
            <a:r>
              <a:rPr lang="en-US" altLang="en-US" sz="600" dirty="0">
                <a:solidFill>
                  <a:srgbClr val="3A3A3A"/>
                </a:solidFill>
                <a:latin typeface="Calibri" charset="0"/>
              </a:rPr>
              <a:t>©2020</a:t>
            </a:r>
            <a:r>
              <a:rPr lang="en-US" altLang="en-US" sz="600" dirty="0">
                <a:solidFill>
                  <a:srgbClr val="3A3A3A"/>
                </a:solidFill>
                <a:latin typeface="Calibri" charset="0"/>
                <a:cs typeface="+mn-cs"/>
              </a:rPr>
              <a:t>.</a:t>
            </a:r>
            <a:r>
              <a:rPr lang="en-US" altLang="en-US" sz="600" baseline="0" dirty="0">
                <a:solidFill>
                  <a:srgbClr val="3A3A3A"/>
                </a:solidFill>
                <a:latin typeface="Calibri" charset="0"/>
                <a:cs typeface="+mn-cs"/>
              </a:rPr>
              <a:t> </a:t>
            </a:r>
            <a:r>
              <a:rPr lang="en-US" altLang="en-US" sz="600" dirty="0">
                <a:solidFill>
                  <a:srgbClr val="3A3A3A"/>
                </a:solidFill>
                <a:latin typeface="Calibri" charset="0"/>
                <a:cs typeface="+mn-cs"/>
              </a:rPr>
              <a:t>WatchGuard Technologies, Inc. All Rights Reserved</a:t>
            </a:r>
          </a:p>
        </p:txBody>
      </p:sp>
      <p:sp>
        <p:nvSpPr>
          <p:cNvPr id="1031" name="Picture 3" descr="WG_logo_Color_3in.png"/>
          <p:cNvSpPr>
            <a:spLocks noChangeAspect="1"/>
          </p:cNvSpPr>
          <p:nvPr/>
        </p:nvSpPr>
        <p:spPr bwMode="auto">
          <a:xfrm>
            <a:off x="7632700" y="4702969"/>
            <a:ext cx="1397000" cy="30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798" r:id="rId2"/>
    <p:sldLayoutId id="2147483806" r:id="rId3"/>
    <p:sldLayoutId id="2147483808" r:id="rId4"/>
    <p:sldLayoutId id="2147483799" r:id="rId5"/>
    <p:sldLayoutId id="2147483800" r:id="rId6"/>
    <p:sldLayoutId id="2147483801" r:id="rId7"/>
    <p:sldLayoutId id="2147483802" r:id="rId8"/>
    <p:sldLayoutId id="2147483810" r:id="rId9"/>
    <p:sldLayoutId id="2147483811" r:id="rId10"/>
    <p:sldLayoutId id="2147483812" r:id="rId11"/>
  </p:sldLayoutIdLst>
  <p:hf hdr="0" dt="0"/>
  <p:txStyles>
    <p:titleStyle>
      <a:lvl1pPr algn="l" defTabSz="457189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l" defTabSz="457189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2pPr>
      <a:lvl3pPr algn="l" defTabSz="457189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3pPr>
      <a:lvl4pPr algn="l" defTabSz="457189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4pPr>
      <a:lvl5pPr algn="l" defTabSz="457189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-128"/>
          <a:cs typeface="ＭＳ Ｐゴシック" charset="-128"/>
        </a:defRPr>
      </a:lvl5pPr>
      <a:lvl6pPr marL="457189" algn="l" defTabSz="457189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-128"/>
        </a:defRPr>
      </a:lvl6pPr>
      <a:lvl7pPr marL="914377" algn="l" defTabSz="457189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-128"/>
        </a:defRPr>
      </a:lvl7pPr>
      <a:lvl8pPr marL="1371566" algn="l" defTabSz="457189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-128"/>
        </a:defRPr>
      </a:lvl8pPr>
      <a:lvl9pPr marL="1828754" algn="l" defTabSz="457189" rtl="0" eaLnBrk="1" fontAlgn="base" hangingPunct="1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-128"/>
        </a:defRPr>
      </a:lvl9pPr>
    </p:titleStyle>
    <p:bodyStyle>
      <a:lvl1pPr marL="342891" indent="-342891" algn="l" defTabSz="457189" rtl="0" eaLnBrk="0" fontAlgn="base" hangingPunct="0">
        <a:spcBef>
          <a:spcPct val="20000"/>
        </a:spcBef>
        <a:spcAft>
          <a:spcPct val="0"/>
        </a:spcAft>
        <a:buClr>
          <a:srgbClr val="A6A6A6"/>
        </a:buClr>
        <a:buFont typeface="Wingdings" charset="2"/>
        <a:buChar char="§"/>
        <a:defRPr sz="2400" kern="1200">
          <a:solidFill>
            <a:schemeClr val="tx2"/>
          </a:solidFill>
          <a:latin typeface="+mn-lt"/>
          <a:ea typeface="ＭＳ Ｐゴシック" charset="-128"/>
          <a:cs typeface="ＭＳ Ｐゴシック" charset="-128"/>
        </a:defRPr>
      </a:lvl1pPr>
      <a:lvl2pPr marL="742932" indent="-285744" algn="l" defTabSz="457189" rtl="0" eaLnBrk="0" fontAlgn="base" hangingPunct="0">
        <a:spcBef>
          <a:spcPct val="20000"/>
        </a:spcBef>
        <a:spcAft>
          <a:spcPct val="0"/>
        </a:spcAft>
        <a:buClr>
          <a:srgbClr val="A6A6A6"/>
        </a:buClr>
        <a:buFont typeface="Arial" charset="0"/>
        <a:buChar char="–"/>
        <a:defRPr sz="2000" kern="1200">
          <a:solidFill>
            <a:schemeClr val="tx2"/>
          </a:solidFill>
          <a:latin typeface="+mn-lt"/>
          <a:ea typeface="ＭＳ Ｐゴシック" charset="-128"/>
          <a:cs typeface="ＭＳ Ｐゴシック" charset="-128"/>
        </a:defRPr>
      </a:lvl2pPr>
      <a:lvl3pPr marL="1142971" indent="-228594" algn="l" defTabSz="457189" rtl="0" eaLnBrk="0" fontAlgn="base" hangingPunct="0">
        <a:spcBef>
          <a:spcPct val="20000"/>
        </a:spcBef>
        <a:spcAft>
          <a:spcPct val="0"/>
        </a:spcAft>
        <a:buClr>
          <a:srgbClr val="A6A6A6"/>
        </a:buClr>
        <a:buFont typeface="Arial" charset="0"/>
        <a:buChar char="•"/>
        <a:defRPr kern="1200">
          <a:solidFill>
            <a:schemeClr val="tx2"/>
          </a:solidFill>
          <a:latin typeface="+mn-lt"/>
          <a:ea typeface="ＭＳ Ｐゴシック" charset="-128"/>
          <a:cs typeface="ＭＳ Ｐゴシック" charset="-128"/>
        </a:defRPr>
      </a:lvl3pPr>
      <a:lvl4pPr marL="1600160" indent="-228594" algn="l" defTabSz="457189" rtl="0" eaLnBrk="0" fontAlgn="base" hangingPunct="0">
        <a:spcBef>
          <a:spcPct val="20000"/>
        </a:spcBef>
        <a:spcAft>
          <a:spcPct val="0"/>
        </a:spcAft>
        <a:buClr>
          <a:srgbClr val="A6A6A6"/>
        </a:buClr>
        <a:buFont typeface="Arial" charset="0"/>
        <a:buChar char="–"/>
        <a:defRPr sz="1600" kern="1200">
          <a:solidFill>
            <a:schemeClr val="tx2"/>
          </a:solidFill>
          <a:latin typeface="+mn-lt"/>
          <a:ea typeface="ＭＳ Ｐゴシック" charset="-128"/>
          <a:cs typeface="ＭＳ Ｐゴシック" charset="-128"/>
        </a:defRPr>
      </a:lvl4pPr>
      <a:lvl5pPr marL="2057349" indent="-228594" algn="l" defTabSz="457189" rtl="0" eaLnBrk="0" fontAlgn="base" hangingPunct="0">
        <a:spcBef>
          <a:spcPct val="20000"/>
        </a:spcBef>
        <a:spcAft>
          <a:spcPct val="0"/>
        </a:spcAft>
        <a:buClr>
          <a:srgbClr val="A6A6A6"/>
        </a:buClr>
        <a:buFont typeface="Arial" charset="0"/>
        <a:buChar char="»"/>
        <a:defRPr sz="1400" kern="1200">
          <a:solidFill>
            <a:schemeClr val="tx2"/>
          </a:solidFill>
          <a:latin typeface="+mn-lt"/>
          <a:ea typeface="ＭＳ Ｐゴシック" charset="-128"/>
          <a:cs typeface="ＭＳ Ｐゴシック" charset="-128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pol.int/Crime-areas/Cybercrime/Cybercrime/Botnet-Takedown/Qbo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reatpost.com/qbot-banking-trojan-hits-u-s-businesses-fbi/166171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Ashu.Sharma@watchguard.com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>
          <a:xfrm>
            <a:off x="310651" y="2078964"/>
            <a:ext cx="8040688" cy="83819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r>
              <a:rPr lang="en-US" altLang="en-US" sz="3200" dirty="0"/>
              <a:t>Use of </a:t>
            </a:r>
            <a:r>
              <a:rPr lang="en-US" altLang="en-US" sz="3200" dirty="0" err="1"/>
              <a:t>Ml</a:t>
            </a:r>
            <a:r>
              <a:rPr lang="en-US" altLang="en-US" sz="3200" dirty="0"/>
              <a:t>; Malware Classification 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424082" y="4630432"/>
            <a:ext cx="2359959" cy="562686"/>
          </a:xfrm>
        </p:spPr>
        <p:txBody>
          <a:bodyPr>
            <a:normAutofit/>
          </a:bodyPr>
          <a:lstStyle/>
          <a:p>
            <a:r>
              <a:rPr lang="en-IN" i="0" dirty="0">
                <a:effectLst/>
                <a:latin typeface="-apple-system"/>
              </a:rPr>
              <a:t>Manoj </a:t>
            </a:r>
            <a:r>
              <a:rPr lang="en-IN" i="0" dirty="0" err="1">
                <a:effectLst/>
                <a:latin typeface="-apple-system"/>
              </a:rPr>
              <a:t>Kshirsagar</a:t>
            </a:r>
            <a:endParaRPr lang="en-IN" i="0" dirty="0">
              <a:effectLst/>
              <a:latin typeface="-apple-system"/>
            </a:endParaRPr>
          </a:p>
        </p:txBody>
      </p:sp>
      <p:sp>
        <p:nvSpPr>
          <p:cNvPr id="18435" name="Slide Number Placeholder 2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551863" y="-896938"/>
            <a:ext cx="592137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A6A6A6"/>
              </a:buClr>
              <a:buFont typeface="Wingdings" charset="2"/>
              <a:buChar char="§"/>
              <a:defRPr sz="2400">
                <a:solidFill>
                  <a:schemeClr val="tx2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1pPr>
            <a:lvl2pPr marL="742932" indent="-285744">
              <a:spcBef>
                <a:spcPct val="20000"/>
              </a:spcBef>
              <a:buClr>
                <a:srgbClr val="A6A6A6"/>
              </a:buClr>
              <a:buFont typeface="Arial" charset="0"/>
              <a:buChar char="–"/>
              <a:defRPr sz="2000">
                <a:solidFill>
                  <a:schemeClr val="tx2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marL="1142971" indent="-228594">
              <a:spcBef>
                <a:spcPct val="20000"/>
              </a:spcBef>
              <a:buClr>
                <a:srgbClr val="A6A6A6"/>
              </a:buClr>
              <a:buFont typeface="Arial" charset="0"/>
              <a:buChar char="•"/>
              <a:defRPr>
                <a:solidFill>
                  <a:schemeClr val="tx2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marL="1600160" indent="-228594">
              <a:spcBef>
                <a:spcPct val="20000"/>
              </a:spcBef>
              <a:buClr>
                <a:srgbClr val="A6A6A6"/>
              </a:buClr>
              <a:buFont typeface="Arial" charset="0"/>
              <a:buChar char="–"/>
              <a:defRPr sz="1600">
                <a:solidFill>
                  <a:schemeClr val="tx2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marL="2057349" indent="-228594">
              <a:spcBef>
                <a:spcPct val="20000"/>
              </a:spcBef>
              <a:buClr>
                <a:srgbClr val="A6A6A6"/>
              </a:buClr>
              <a:buFont typeface="Arial" charset="0"/>
              <a:buChar char="»"/>
              <a:defRPr sz="1400">
                <a:solidFill>
                  <a:schemeClr val="tx2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2514537" indent="-228594" defTabSz="457189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Arial" charset="0"/>
              <a:buChar char="»"/>
              <a:defRPr sz="1400">
                <a:solidFill>
                  <a:schemeClr val="tx2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2971726" indent="-228594" defTabSz="457189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Arial" charset="0"/>
              <a:buChar char="»"/>
              <a:defRPr sz="1400">
                <a:solidFill>
                  <a:schemeClr val="tx2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3428914" indent="-228594" defTabSz="457189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Arial" charset="0"/>
              <a:buChar char="»"/>
              <a:defRPr sz="1400">
                <a:solidFill>
                  <a:schemeClr val="tx2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3886103" indent="-228594" defTabSz="457189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Arial" charset="0"/>
              <a:buChar char="»"/>
              <a:defRPr sz="1400">
                <a:solidFill>
                  <a:schemeClr val="tx2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3F47AA3-CABC-0647-8338-21F1737D6A23}" type="slidenum">
              <a:rPr lang="en-US" altLang="en-US" sz="900">
                <a:solidFill>
                  <a:srgbClr val="3A3A3A"/>
                </a:solidFill>
              </a:rPr>
              <a:pPr>
                <a:spcBef>
                  <a:spcPct val="0"/>
                </a:spcBef>
                <a:buClrTx/>
                <a:buFontTx/>
                <a:buNone/>
              </a:pPr>
              <a:t>1</a:t>
            </a:fld>
            <a:endParaRPr lang="en-US" altLang="en-US" sz="900">
              <a:solidFill>
                <a:srgbClr val="3A3A3A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6E58D523-2E5D-431A-B410-B02560DAE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9660" y="3275802"/>
            <a:ext cx="1167429" cy="1167429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ubtitle 3">
            <a:extLst>
              <a:ext uri="{FF2B5EF4-FFF2-40B4-BE49-F238E27FC236}">
                <a16:creationId xmlns:a16="http://schemas.microsoft.com/office/drawing/2014/main" id="{A52F92B7-36F8-4D89-8DE6-1B7A3A68287E}"/>
              </a:ext>
            </a:extLst>
          </p:cNvPr>
          <p:cNvSpPr txBox="1">
            <a:spLocks/>
          </p:cNvSpPr>
          <p:nvPr/>
        </p:nvSpPr>
        <p:spPr bwMode="auto">
          <a:xfrm>
            <a:off x="2303878" y="4492850"/>
            <a:ext cx="1595667" cy="837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0" indent="0" algn="l" defTabSz="457189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Wingdings" charset="2"/>
              <a:buNone/>
              <a:defRPr sz="1600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457189" indent="0" algn="ctr" defTabSz="457189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Arial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-128"/>
                <a:cs typeface="ＭＳ Ｐゴシック" charset="-128"/>
              </a:defRPr>
            </a:lvl2pPr>
            <a:lvl3pPr marL="914377" indent="0" algn="ctr" defTabSz="457189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Arial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-128"/>
                <a:cs typeface="ＭＳ Ｐゴシック" charset="-128"/>
              </a:defRPr>
            </a:lvl3pPr>
            <a:lvl4pPr marL="1371566" indent="0" algn="ctr" defTabSz="457189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Arial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-128"/>
                <a:cs typeface="ＭＳ Ｐゴシック" charset="-128"/>
              </a:defRPr>
            </a:lvl4pPr>
            <a:lvl5pPr marL="1828754" indent="0" algn="ctr" defTabSz="457189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6A6A6"/>
              </a:buClr>
              <a:buFont typeface="Arial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-128"/>
                <a:cs typeface="ＭＳ Ｐゴシック" charset="-128"/>
              </a:defRPr>
            </a:lvl5pPr>
            <a:lvl6pPr marL="2285943" indent="0" algn="ctr" defTabSz="457189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131" indent="0" algn="ctr" defTabSz="457189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320" indent="0" algn="ctr" defTabSz="457189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509" indent="0" algn="ctr" defTabSz="457189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Ashu Sharma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9238B-44DD-4DB5-8B6E-10ADB24E7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in Malware detection</a:t>
            </a:r>
          </a:p>
        </p:txBody>
      </p:sp>
    </p:spTree>
    <p:extLst>
      <p:ext uri="{BB962C8B-B14F-4D97-AF65-F5344CB8AC3E}">
        <p14:creationId xmlns:p14="http://schemas.microsoft.com/office/powerpoint/2010/main" val="755365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2A700-596E-94B6-5B05-63C6C999B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detection</a:t>
            </a:r>
          </a:p>
        </p:txBody>
      </p:sp>
      <p:pic>
        <p:nvPicPr>
          <p:cNvPr id="6" name="Content Placeholder 5" descr="A robot sitting at a table reading a newspaper&#10;&#10;Description automatically generated">
            <a:extLst>
              <a:ext uri="{FF2B5EF4-FFF2-40B4-BE49-F238E27FC236}">
                <a16:creationId xmlns:a16="http://schemas.microsoft.com/office/drawing/2014/main" id="{EECB7AA2-4760-9BE1-AE81-FE67EEFB650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36360" y="769938"/>
            <a:ext cx="2921755" cy="38242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F92F1-BDD6-608C-AD86-9E6E1509E1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E2AAB6-80C9-D04C-812E-2AE858C1AEC4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35525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47E6D-0DFC-D798-E904-EB0FED674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MalwareFamily</a:t>
            </a:r>
            <a:r>
              <a:rPr lang="en-US" dirty="0"/>
              <a:t>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42932186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8640-57BB-8BDD-A3E1-083023510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8D312A-A882-4AA2-BB91-D116B37F81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E2AAB6-80C9-D04C-812E-2AE858C1AEC4}" type="slidenum">
              <a:rPr lang="en-US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pic>
        <p:nvPicPr>
          <p:cNvPr id="10" name="Content Placeholder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8CF57B7B-F673-84FB-E761-EB43345EF9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11237" y="1396206"/>
            <a:ext cx="4572000" cy="2571750"/>
          </a:xfrm>
        </p:spPr>
      </p:pic>
    </p:spTree>
    <p:extLst>
      <p:ext uri="{BB962C8B-B14F-4D97-AF65-F5344CB8AC3E}">
        <p14:creationId xmlns:p14="http://schemas.microsoft.com/office/powerpoint/2010/main" val="348774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9238B-44DD-4DB5-8B6E-10ADB24E7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Model</a:t>
            </a:r>
          </a:p>
        </p:txBody>
      </p:sp>
    </p:spTree>
    <p:extLst>
      <p:ext uri="{BB962C8B-B14F-4D97-AF65-F5344CB8AC3E}">
        <p14:creationId xmlns:p14="http://schemas.microsoft.com/office/powerpoint/2010/main" val="4002238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9238B-44DD-4DB5-8B6E-10ADB24E7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6926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D6641-D560-4C61-8A62-1582F74C1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Recomendation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2826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22B25-0BC7-4042-AC6B-4912E1449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9362C-9568-40A3-BCF8-017D15EC7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56060"/>
            <a:ext cx="8229600" cy="4196951"/>
          </a:xfrm>
        </p:spPr>
        <p:txBody>
          <a:bodyPr/>
          <a:lstStyle/>
          <a:p>
            <a:pPr marL="285750" indent="-285750" algn="just">
              <a:buFont typeface="+mj-lt"/>
              <a:buAutoNum type="arabicParenR"/>
            </a:pPr>
            <a:r>
              <a:rPr lang="en-US" sz="1200" dirty="0"/>
              <a:t>"</a:t>
            </a:r>
            <a:r>
              <a:rPr lang="en-US" sz="1200" dirty="0" err="1"/>
              <a:t>Qbot</a:t>
            </a:r>
            <a:r>
              <a:rPr lang="en-US" sz="1200" dirty="0"/>
              <a:t> Banking Trojan" by TrendMicro. Available at: https://www.trendmicro.com/en_us/research/14/b/qbot-banking-trojan.html</a:t>
            </a:r>
          </a:p>
          <a:p>
            <a:pPr marL="285750" indent="-285750" algn="just">
              <a:buFont typeface="+mj-lt"/>
              <a:buAutoNum type="arabicParenR"/>
            </a:pPr>
            <a:r>
              <a:rPr lang="en-US" sz="1200" dirty="0"/>
              <a:t>"</a:t>
            </a:r>
            <a:r>
              <a:rPr lang="en-US" sz="1200" dirty="0" err="1"/>
              <a:t>QBot</a:t>
            </a:r>
            <a:r>
              <a:rPr lang="en-US" sz="1200" dirty="0"/>
              <a:t> malware: a deep dive into the banking Trojan's latest attack methods" by TechRepublic. Available at: https://www.techrepublic.com/article/qbot-malware-a-deep-dive-into-the-banking-trojans-latest-attack-methods/</a:t>
            </a:r>
          </a:p>
          <a:p>
            <a:pPr marL="285750" indent="-285750" algn="just">
              <a:buFont typeface="+mj-lt"/>
              <a:buAutoNum type="arabicParenR"/>
            </a:pPr>
            <a:r>
              <a:rPr lang="en-US" sz="1200" dirty="0"/>
              <a:t>"Botnet Takedown: </a:t>
            </a:r>
            <a:r>
              <a:rPr lang="en-US" sz="1200" dirty="0" err="1"/>
              <a:t>Qbot</a:t>
            </a:r>
            <a:r>
              <a:rPr lang="en-US" sz="1200" dirty="0"/>
              <a:t>" by Interpol. Available at: </a:t>
            </a:r>
            <a:r>
              <a:rPr lang="en-US" sz="1200" dirty="0">
                <a:hlinkClick r:id="rId3"/>
              </a:rPr>
              <a:t>https://www.interpol.int/Crime-areas/Cybercrime/Cybercrime/Botnet-Takedown/Qbot</a:t>
            </a:r>
            <a:endParaRPr lang="en-US" sz="1200" dirty="0"/>
          </a:p>
          <a:p>
            <a:pPr marL="285750" indent="-285750" algn="just">
              <a:buFont typeface="+mj-lt"/>
              <a:buAutoNum type="arabicParenR"/>
            </a:pPr>
            <a:r>
              <a:rPr lang="en-US" sz="1200" dirty="0"/>
              <a:t>"</a:t>
            </a:r>
            <a:r>
              <a:rPr lang="en-US" sz="1200" dirty="0" err="1"/>
              <a:t>QBot</a:t>
            </a:r>
            <a:r>
              <a:rPr lang="en-US" sz="1200" dirty="0"/>
              <a:t> banking Trojan" by Kaspersky. Available at: https://www.kaspersky.com/resource-center/threats/qbot-banking-trojan</a:t>
            </a:r>
          </a:p>
          <a:p>
            <a:pPr marL="285750" indent="-285750" algn="just">
              <a:buFont typeface="+mj-lt"/>
              <a:buAutoNum type="arabicParenR"/>
            </a:pPr>
            <a:r>
              <a:rPr lang="en-US" sz="1200" dirty="0"/>
              <a:t>"</a:t>
            </a:r>
            <a:r>
              <a:rPr lang="en-US" sz="1200" dirty="0" err="1"/>
              <a:t>QBot</a:t>
            </a:r>
            <a:r>
              <a:rPr lang="en-US" sz="1200" dirty="0"/>
              <a:t> Banking Trojan" by Symantec. Available at: https://www.symantec.com/security-center/writeup/2015-081902-3559-99</a:t>
            </a:r>
          </a:p>
          <a:p>
            <a:pPr marL="285750" indent="-285750" algn="just">
              <a:buFont typeface="+mj-lt"/>
              <a:buAutoNum type="arabicParenR"/>
            </a:pPr>
            <a:r>
              <a:rPr lang="en-US" sz="1200" dirty="0"/>
              <a:t>"</a:t>
            </a:r>
            <a:r>
              <a:rPr lang="en-US" sz="1200" dirty="0" err="1"/>
              <a:t>Qbot</a:t>
            </a:r>
            <a:r>
              <a:rPr lang="en-US" sz="1200" dirty="0"/>
              <a:t> Banking Trojan Hits U.S. Businesses: FBI" by </a:t>
            </a:r>
            <a:r>
              <a:rPr lang="en-US" sz="1200" dirty="0" err="1"/>
              <a:t>Threatpost</a:t>
            </a:r>
            <a:r>
              <a:rPr lang="en-US" sz="1200" dirty="0"/>
              <a:t>. Available at: </a:t>
            </a:r>
            <a:r>
              <a:rPr lang="en-US" sz="1200" dirty="0">
                <a:hlinkClick r:id="rId4"/>
              </a:rPr>
              <a:t>https://threatpost.com/qbot-banking-trojan-hits-u-s-businesses-fbi/166171/</a:t>
            </a:r>
            <a:endParaRPr lang="en-US" sz="1200" dirty="0"/>
          </a:p>
          <a:p>
            <a:pPr marL="285750" indent="-285750" algn="just">
              <a:buFont typeface="+mj-lt"/>
              <a:buAutoNum type="arabicParenR"/>
            </a:pPr>
            <a:r>
              <a:rPr lang="en-US" sz="1200" dirty="0"/>
              <a:t>"Qbot Banking Trojan: Detection and Prevention" by Infosec Institute. Available at: https://resources.infosecinstitute.com/qbot-banking-trojan-detection-and-prevention/</a:t>
            </a:r>
          </a:p>
          <a:p>
            <a:pPr marL="285750" indent="-285750" algn="just">
              <a:buFont typeface="+mj-lt"/>
              <a:buAutoNum type="arabicParenR"/>
            </a:pPr>
            <a:r>
              <a:rPr lang="en-US" sz="1200" dirty="0"/>
              <a:t>"</a:t>
            </a:r>
            <a:r>
              <a:rPr lang="en-US" sz="1200" dirty="0" err="1"/>
              <a:t>Qbot</a:t>
            </a:r>
            <a:r>
              <a:rPr lang="en-US" sz="1200" dirty="0"/>
              <a:t> Trojan: Prevention and Detection" by </a:t>
            </a:r>
            <a:r>
              <a:rPr lang="en-US" sz="1200" dirty="0" err="1"/>
              <a:t>Cyware</a:t>
            </a:r>
            <a:r>
              <a:rPr lang="en-US" sz="1200" dirty="0"/>
              <a:t>. Available at: https://cyware.com/news/qbot-trojan-prevention-and-detection-9f2bbdd2</a:t>
            </a:r>
          </a:p>
          <a:p>
            <a:pPr marL="285750" indent="-285750" algn="just">
              <a:buFont typeface="+mj-lt"/>
              <a:buAutoNum type="arabicParenR"/>
            </a:pPr>
            <a:r>
              <a:rPr lang="en-US" sz="1200" dirty="0"/>
              <a:t>"</a:t>
            </a:r>
            <a:r>
              <a:rPr lang="en-US" sz="1200" dirty="0" err="1"/>
              <a:t>Qbot</a:t>
            </a:r>
            <a:r>
              <a:rPr lang="en-US" sz="1200" dirty="0"/>
              <a:t> Trojan: Mitigation and Countermeasures" by </a:t>
            </a:r>
            <a:r>
              <a:rPr lang="en-US" sz="1200" dirty="0" err="1"/>
              <a:t>Cyware</a:t>
            </a:r>
            <a:r>
              <a:rPr lang="en-US" sz="1200" dirty="0"/>
              <a:t>. Available at: https://cyware.com/news/qbot-trojan-mitigation-and-countermeasures-89d5a332</a:t>
            </a:r>
          </a:p>
          <a:p>
            <a:pPr marL="285750" indent="-285750" algn="just">
              <a:buFont typeface="+mj-lt"/>
              <a:buAutoNum type="arabicParenR"/>
            </a:pPr>
            <a:endParaRPr lang="en-US" sz="1200" dirty="0"/>
          </a:p>
          <a:p>
            <a:pPr marL="285750" indent="-285750" algn="just">
              <a:buFont typeface="+mj-lt"/>
              <a:buAutoNum type="arabicParenR"/>
            </a:pPr>
            <a:endParaRPr lang="en-US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7926BD-D277-4EE7-8D7D-6E469FED8C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F611178-6C3A-F247-8731-699DBDA96700}" type="slidenum">
              <a:rPr lang="en-US" altLang="en-US" smtClean="0"/>
              <a:pPr>
                <a:defRPr/>
              </a:pPr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70854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C9EE85-FB91-3844-82F0-985CBAC51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0706" y="4169191"/>
            <a:ext cx="9182851" cy="9743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B35D71-EDCC-7145-B95C-6D6BEB16EAE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51863" y="-30163"/>
            <a:ext cx="592137" cy="274638"/>
          </a:xfrm>
        </p:spPr>
        <p:txBody>
          <a:bodyPr/>
          <a:lstStyle/>
          <a:p>
            <a:pPr>
              <a:defRPr/>
            </a:pPr>
            <a:fld id="{3DBEFFC9-7588-9E46-A8CC-C2BF237A9622}" type="slidenum">
              <a:rPr lang="en-US" altLang="en-US" smtClean="0"/>
              <a:pPr>
                <a:defRPr/>
              </a:pPr>
              <a:t>18</a:t>
            </a:fld>
            <a:endParaRPr lang="en-US" altLang="en-US" dirty="0"/>
          </a:p>
        </p:txBody>
      </p:sp>
      <p:sp>
        <p:nvSpPr>
          <p:cNvPr id="4" name="Title 5">
            <a:extLst>
              <a:ext uri="{FF2B5EF4-FFF2-40B4-BE49-F238E27FC236}">
                <a16:creationId xmlns:a16="http://schemas.microsoft.com/office/drawing/2014/main" id="{D5824817-8970-4015-BED8-ECB3F01CADF0}"/>
              </a:ext>
            </a:extLst>
          </p:cNvPr>
          <p:cNvSpPr txBox="1">
            <a:spLocks/>
          </p:cNvSpPr>
          <p:nvPr/>
        </p:nvSpPr>
        <p:spPr bwMode="auto">
          <a:xfrm>
            <a:off x="-19426" y="2084595"/>
            <a:ext cx="9182851" cy="97430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189" rtl="0" eaLnBrk="0" fontAlgn="base" hangingPunct="0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bg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defTabSz="457189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defTabSz="457189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defTabSz="457189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defTabSz="457189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189" algn="l" defTabSz="457189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377" algn="l" defTabSz="457189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566" algn="l" defTabSz="457189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754" algn="l" defTabSz="457189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dirty="0"/>
              <a:t>Open for Q&amp;A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2877DE-A9B2-437C-A965-77AD680DE52D}"/>
              </a:ext>
            </a:extLst>
          </p:cNvPr>
          <p:cNvSpPr txBox="1"/>
          <p:nvPr/>
        </p:nvSpPr>
        <p:spPr>
          <a:xfrm>
            <a:off x="128985" y="3170369"/>
            <a:ext cx="37657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Ashu.Sharma@watchguard.com</a:t>
            </a:r>
            <a:endParaRPr lang="en-US" u="sng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US" u="sng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cristobal.tarraga@watchguard.com</a:t>
            </a:r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C52B0304-2A70-201A-7569-18946B58D6F0}"/>
              </a:ext>
            </a:extLst>
          </p:cNvPr>
          <p:cNvSpPr txBox="1">
            <a:spLocks/>
          </p:cNvSpPr>
          <p:nvPr/>
        </p:nvSpPr>
        <p:spPr bwMode="auto">
          <a:xfrm>
            <a:off x="22234" y="717198"/>
            <a:ext cx="9182851" cy="974309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189" rtl="0" eaLnBrk="0" fontAlgn="base" hangingPunct="0">
              <a:spcBef>
                <a:spcPct val="0"/>
              </a:spcBef>
              <a:spcAft>
                <a:spcPct val="0"/>
              </a:spcAft>
              <a:defRPr sz="3600" b="1" kern="1200">
                <a:solidFill>
                  <a:schemeClr val="bg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defTabSz="457189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defTabSz="457189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defTabSz="457189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defTabSz="457189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189" algn="l" defTabSz="457189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377" algn="l" defTabSz="457189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566" algn="l" defTabSz="457189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754" algn="l" defTabSz="457189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sz="2400" dirty="0"/>
              <a:t>https://github.com/ashubits/PresentationPDFMalware</a:t>
            </a:r>
          </a:p>
        </p:txBody>
      </p:sp>
    </p:spTree>
    <p:extLst>
      <p:ext uri="{BB962C8B-B14F-4D97-AF65-F5344CB8AC3E}">
        <p14:creationId xmlns:p14="http://schemas.microsoft.com/office/powerpoint/2010/main" val="3672382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machine with a mechanical arm&#10;&#10;Description automatically generated">
            <a:extLst>
              <a:ext uri="{FF2B5EF4-FFF2-40B4-BE49-F238E27FC236}">
                <a16:creationId xmlns:a16="http://schemas.microsoft.com/office/drawing/2014/main" id="{ADFB927C-4456-9ECD-DA6E-0165AA9F3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827135" y="2334815"/>
            <a:ext cx="4888115" cy="2363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B7947D-5C0C-7E4F-A1E7-FB2CB209B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2" y="157853"/>
            <a:ext cx="5766263" cy="506015"/>
          </a:xfrm>
        </p:spPr>
        <p:txBody>
          <a:bodyPr/>
          <a:lstStyle/>
          <a:p>
            <a:r>
              <a:rPr lang="en-BR" dirty="0"/>
              <a:t>Agenda</a:t>
            </a:r>
            <a:endParaRPr lang="en-BR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51607-F801-C745-9FA7-D45F2043C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2" y="1047750"/>
            <a:ext cx="6019798" cy="3980266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Malware Detection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200" b="1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Malware Prevention</a:t>
            </a:r>
            <a:endParaRPr lang="en-US" sz="1200" b="1" i="0" dirty="0">
              <a:solidFill>
                <a:srgbClr val="FF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Malware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Yara tool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200" b="1" i="0" dirty="0">
                <a:effectLst/>
                <a:latin typeface="Söhne"/>
              </a:rPr>
              <a:t>Challenges and Limitations</a:t>
            </a:r>
            <a:endParaRPr lang="en-US" sz="1200" b="1" i="0" dirty="0">
              <a:solidFill>
                <a:srgbClr val="FF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 for Malware Detection</a:t>
            </a:r>
            <a:endParaRPr lang="en-US" sz="1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374151"/>
                </a:solidFill>
                <a:effectLst/>
                <a:latin typeface="Söhne"/>
              </a:rPr>
              <a:t>Supervised learning algorithms (Decision Trees, Random Forest, SVM, Neural Networks).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374151"/>
                </a:solidFill>
                <a:effectLst/>
                <a:latin typeface="Söhne"/>
              </a:rPr>
              <a:t>Unsupervised learning techniques (Clustering, Anomaly Detection).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i="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Malware Classification</a:t>
            </a:r>
          </a:p>
          <a:p>
            <a:pPr algn="l"/>
            <a:r>
              <a:rPr lang="en-US" sz="1100" b="1" i="0" dirty="0">
                <a:effectLst/>
                <a:latin typeface="Söhne"/>
              </a:rPr>
              <a:t>Challenges and Limitations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700" b="0" i="0" dirty="0">
                <a:solidFill>
                  <a:srgbClr val="374151"/>
                </a:solidFill>
                <a:effectLst/>
                <a:latin typeface="Söhne"/>
              </a:rPr>
              <a:t>False positives and false negatives.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700" b="0" i="0" dirty="0">
                <a:solidFill>
                  <a:srgbClr val="374151"/>
                </a:solidFill>
                <a:effectLst/>
                <a:latin typeface="Söhne"/>
              </a:rPr>
              <a:t>Adversarial attacks on machine learning models.</a:t>
            </a:r>
            <a:endParaRPr lang="en-US" sz="12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  <a:p>
            <a:pPr>
              <a:spcAft>
                <a:spcPts val="600"/>
              </a:spcAft>
            </a:pPr>
            <a:r>
              <a:rPr lang="en-US" sz="1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</a:p>
          <a:p>
            <a:pPr marL="0" indent="0">
              <a:spcAft>
                <a:spcPts val="600"/>
              </a:spcAft>
              <a:buNone/>
            </a:pPr>
            <a:endParaRPr lang="en-BR" sz="14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CDA9B0-D0BF-C94B-97EE-100A7BB58A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F611178-6C3A-F247-8731-699DBDA96700}" type="slidenum">
              <a:rPr lang="en-US" altLang="en-US" sz="800" smtClean="0"/>
              <a:pPr>
                <a:defRPr/>
              </a:pPr>
              <a:t>2</a:t>
            </a:fld>
            <a:endParaRPr lang="en-US" altLang="en-US" sz="800" dirty="0"/>
          </a:p>
        </p:txBody>
      </p:sp>
    </p:spTree>
    <p:extLst>
      <p:ext uri="{BB962C8B-B14F-4D97-AF65-F5344CB8AC3E}">
        <p14:creationId xmlns:p14="http://schemas.microsoft.com/office/powerpoint/2010/main" val="3001129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9238B-44DD-4DB5-8B6E-10ADB24E7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531836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9FB08-95B2-C95C-78A1-D1DEC4F29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2" y="205980"/>
            <a:ext cx="11143127" cy="506015"/>
          </a:xfrm>
        </p:spPr>
        <p:txBody>
          <a:bodyPr/>
          <a:lstStyle/>
          <a:p>
            <a:r>
              <a:rPr lang="en-US" dirty="0"/>
              <a:t>Malware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3DDAE5-4C07-6F6C-31D4-7028CCF989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E2AAB6-80C9-D04C-812E-2AE858C1AEC4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  <p:pic>
        <p:nvPicPr>
          <p:cNvPr id="1026" name="Picture 2" descr="Antivirus &amp; Malware Evasion Techniques">
            <a:extLst>
              <a:ext uri="{FF2B5EF4-FFF2-40B4-BE49-F238E27FC236}">
                <a16:creationId xmlns:a16="http://schemas.microsoft.com/office/drawing/2014/main" id="{A71D9C6C-B688-41EE-425D-20E46220FE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244" y="2659034"/>
            <a:ext cx="1871230" cy="1245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oster with different types of malware&#10;&#10;Description automatically generated">
            <a:extLst>
              <a:ext uri="{FF2B5EF4-FFF2-40B4-BE49-F238E27FC236}">
                <a16:creationId xmlns:a16="http://schemas.microsoft.com/office/drawing/2014/main" id="{6E0D4DD5-3B99-337C-3550-CA8C6C0B7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59" y="1244575"/>
            <a:ext cx="6977991" cy="392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153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Content Placeholder 2"/>
          <p:cNvSpPr txBox="1">
            <a:spLocks/>
          </p:cNvSpPr>
          <p:nvPr/>
        </p:nvSpPr>
        <p:spPr bwMode="auto">
          <a:xfrm>
            <a:off x="485776" y="1163736"/>
            <a:ext cx="6115050" cy="337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101141"/>
              </a:buClr>
              <a:buFont typeface="Arial" charset="0"/>
              <a:buNone/>
            </a:pPr>
            <a:r>
              <a:rPr lang="en-US" altLang="en-US" sz="1800" dirty="0"/>
              <a:t>Client/User                                  Server/Anti-Virus Vendor</a:t>
            </a:r>
          </a:p>
        </p:txBody>
      </p:sp>
      <p:cxnSp>
        <p:nvCxnSpPr>
          <p:cNvPr id="5" name="Straight Connector 4"/>
          <p:cNvCxnSpPr/>
          <p:nvPr/>
        </p:nvCxnSpPr>
        <p:spPr>
          <a:xfrm rot="16200000" flipH="1">
            <a:off x="1254920" y="2906811"/>
            <a:ext cx="3314700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lowchart: Magnetic Disk 5"/>
          <p:cNvSpPr/>
          <p:nvPr/>
        </p:nvSpPr>
        <p:spPr>
          <a:xfrm>
            <a:off x="5569745" y="1620936"/>
            <a:ext cx="857250" cy="10287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Virus signatures</a:t>
            </a:r>
          </a:p>
        </p:txBody>
      </p:sp>
      <p:sp>
        <p:nvSpPr>
          <p:cNvPr id="7" name="Flowchart: Magnetic Disk 6"/>
          <p:cNvSpPr/>
          <p:nvPr/>
        </p:nvSpPr>
        <p:spPr>
          <a:xfrm>
            <a:off x="1569245" y="1506636"/>
            <a:ext cx="971550" cy="102870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Virus signatures</a:t>
            </a:r>
          </a:p>
        </p:txBody>
      </p:sp>
      <p:sp>
        <p:nvSpPr>
          <p:cNvPr id="8" name="Left Arrow 7"/>
          <p:cNvSpPr/>
          <p:nvPr/>
        </p:nvSpPr>
        <p:spPr>
          <a:xfrm>
            <a:off x="2312195" y="2821086"/>
            <a:ext cx="2057400" cy="10287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Virus signature updates on internet</a:t>
            </a:r>
          </a:p>
        </p:txBody>
      </p:sp>
      <p:sp>
        <p:nvSpPr>
          <p:cNvPr id="9" name="Hexagon 8"/>
          <p:cNvSpPr/>
          <p:nvPr/>
        </p:nvSpPr>
        <p:spPr>
          <a:xfrm>
            <a:off x="369095" y="2592486"/>
            <a:ext cx="1885950" cy="182880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Signature matching</a:t>
            </a:r>
          </a:p>
          <a:p>
            <a:pPr algn="ctr">
              <a:defRPr/>
            </a:pPr>
            <a:r>
              <a:rPr lang="en-US" dirty="0"/>
              <a:t>+</a:t>
            </a:r>
          </a:p>
          <a:p>
            <a:pPr algn="ctr">
              <a:defRPr/>
            </a:pPr>
            <a:r>
              <a:rPr lang="en-US" dirty="0"/>
              <a:t>Heuristic  approach</a:t>
            </a:r>
          </a:p>
        </p:txBody>
      </p:sp>
      <p:sp>
        <p:nvSpPr>
          <p:cNvPr id="10" name="Oval 9"/>
          <p:cNvSpPr/>
          <p:nvPr/>
        </p:nvSpPr>
        <p:spPr>
          <a:xfrm>
            <a:off x="4485085" y="2931365"/>
            <a:ext cx="2000250" cy="1485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Analysis to generate signature of  new malwares</a:t>
            </a:r>
          </a:p>
        </p:txBody>
      </p:sp>
      <p:sp>
        <p:nvSpPr>
          <p:cNvPr id="11" name="Oval 10"/>
          <p:cNvSpPr/>
          <p:nvPr/>
        </p:nvSpPr>
        <p:spPr>
          <a:xfrm>
            <a:off x="3112295" y="1506636"/>
            <a:ext cx="2057400" cy="1485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Crawler that collect malwares from malware repositories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382B64-2128-182F-FB29-7DAE34A945F7}"/>
              </a:ext>
            </a:extLst>
          </p:cNvPr>
          <p:cNvSpPr txBox="1"/>
          <p:nvPr/>
        </p:nvSpPr>
        <p:spPr>
          <a:xfrm>
            <a:off x="297857" y="489592"/>
            <a:ext cx="4571031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100" b="1" dirty="0">
                <a:solidFill>
                  <a:srgbClr val="080808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Antivirus Defense System</a:t>
            </a:r>
          </a:p>
        </p:txBody>
      </p:sp>
    </p:spTree>
    <p:extLst>
      <p:ext uri="{BB962C8B-B14F-4D97-AF65-F5344CB8AC3E}">
        <p14:creationId xmlns:p14="http://schemas.microsoft.com/office/powerpoint/2010/main" val="1119083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Signatures.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06085" y="1230155"/>
            <a:ext cx="6673970" cy="3513294"/>
          </a:xfrm>
        </p:spPr>
        <p:txBody>
          <a:bodyPr/>
          <a:lstStyle/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altLang="en-US" sz="1800" dirty="0"/>
              <a:t>Types of Malware signatures</a:t>
            </a:r>
            <a:endParaRPr lang="en-US" dirty="0"/>
          </a:p>
          <a:p>
            <a:pPr>
              <a:defRPr/>
            </a:pPr>
            <a:endParaRPr lang="en-US" dirty="0"/>
          </a:p>
          <a:p>
            <a:pPr lvl="1">
              <a:defRPr/>
            </a:pPr>
            <a:r>
              <a:rPr lang="en-US" dirty="0">
                <a:solidFill>
                  <a:srgbClr val="C00000"/>
                </a:solidFill>
              </a:rPr>
              <a:t>Strict Signatures</a:t>
            </a:r>
          </a:p>
          <a:p>
            <a:pPr marL="514350" lvl="2" indent="0">
              <a:buNone/>
              <a:defRPr/>
            </a:pPr>
            <a:r>
              <a:rPr lang="en-US" dirty="0">
                <a:solidFill>
                  <a:srgbClr val="0000CC"/>
                </a:solidFill>
              </a:rPr>
              <a:t>Identification of malware</a:t>
            </a:r>
          </a:p>
          <a:p>
            <a:pPr marL="514350" lvl="2" indent="0">
              <a:buNone/>
              <a:defRPr/>
            </a:pPr>
            <a:r>
              <a:rPr lang="en-US" dirty="0">
                <a:solidFill>
                  <a:srgbClr val="0000CC"/>
                </a:solidFill>
              </a:rPr>
              <a:t>&lt;Sha, CRC1, CRC2,.. CRCN Malware Name&gt;</a:t>
            </a:r>
          </a:p>
          <a:p>
            <a:pPr marL="225029" lvl="1" indent="0">
              <a:buNone/>
              <a:defRPr/>
            </a:pPr>
            <a:endParaRPr lang="en-US" dirty="0">
              <a:solidFill>
                <a:srgbClr val="C00000"/>
              </a:solidFill>
            </a:endParaRPr>
          </a:p>
          <a:p>
            <a:pPr lvl="1">
              <a:defRPr/>
            </a:pPr>
            <a:r>
              <a:rPr lang="en-US" dirty="0">
                <a:solidFill>
                  <a:srgbClr val="C00000"/>
                </a:solidFill>
              </a:rPr>
              <a:t>Loose/Heuristic Signatures</a:t>
            </a:r>
          </a:p>
          <a:p>
            <a:pPr lvl="2">
              <a:defRPr/>
            </a:pPr>
            <a:r>
              <a:rPr lang="en-US" dirty="0">
                <a:solidFill>
                  <a:srgbClr val="0000CC"/>
                </a:solidFill>
              </a:rPr>
              <a:t>Identification + Classification of malware/ Identify its family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34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EEBD166-DECA-4030-BDB1-98965F3169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30634" y="989442"/>
            <a:ext cx="5239576" cy="1454244"/>
          </a:xfrm>
          <a:prstGeom prst="rect">
            <a:avLst/>
          </a:prstGeom>
          <a:solidFill>
            <a:srgbClr val="FCFCF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l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rgbClr val="404040"/>
                </a:solidFill>
                <a:latin typeface="Consolas" panose="020B0609020204030204" pitchFamily="49" charset="0"/>
              </a:rPr>
              <a:t>rule MalwareExample2 </a:t>
            </a:r>
          </a:p>
          <a:p>
            <a:pPr marL="0" indent="0" algn="l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rgbClr val="404040"/>
                </a:solidFill>
                <a:latin typeface="Consolas" panose="020B0609020204030204" pitchFamily="49" charset="0"/>
              </a:rPr>
              <a:t>{ </a:t>
            </a:r>
          </a:p>
          <a:p>
            <a:pPr marL="225029" lvl="1" indent="0" algn="l" defTabSz="6858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350" dirty="0">
                <a:solidFill>
                  <a:srgbClr val="404040"/>
                </a:solidFill>
                <a:latin typeface="Consolas" panose="020B0609020204030204" pitchFamily="49" charset="0"/>
              </a:rPr>
              <a:t>strings: </a:t>
            </a:r>
          </a:p>
          <a:p>
            <a:pPr marL="225029" lvl="1" indent="0" algn="l" defTabSz="6858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350" dirty="0">
                <a:solidFill>
                  <a:srgbClr val="404040"/>
                </a:solidFill>
                <a:latin typeface="Consolas" panose="020B0609020204030204" pitchFamily="49" charset="0"/>
              </a:rPr>
              <a:t>$</a:t>
            </a:r>
            <a:r>
              <a:rPr lang="en-US" altLang="en-US" sz="1350" dirty="0" err="1">
                <a:solidFill>
                  <a:srgbClr val="404040"/>
                </a:solidFill>
                <a:latin typeface="Consolas" panose="020B0609020204030204" pitchFamily="49" charset="0"/>
              </a:rPr>
              <a:t>hex_string</a:t>
            </a:r>
            <a:r>
              <a:rPr lang="en-US" altLang="en-US" sz="1350" dirty="0">
                <a:solidFill>
                  <a:srgbClr val="404040"/>
                </a:solidFill>
                <a:latin typeface="Consolas" panose="020B0609020204030204" pitchFamily="49" charset="0"/>
              </a:rPr>
              <a:t> = { F4 23 ( 62 B4 | 56 | 45 ?? 67 ) 45 } </a:t>
            </a:r>
          </a:p>
          <a:p>
            <a:pPr marL="225029" lvl="1" indent="0" algn="l" defTabSz="6858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350" dirty="0">
                <a:solidFill>
                  <a:srgbClr val="404040"/>
                </a:solidFill>
                <a:latin typeface="Consolas" panose="020B0609020204030204" pitchFamily="49" charset="0"/>
              </a:rPr>
              <a:t>condition: $</a:t>
            </a:r>
            <a:r>
              <a:rPr lang="en-US" altLang="en-US" sz="1350" dirty="0" err="1">
                <a:solidFill>
                  <a:srgbClr val="404040"/>
                </a:solidFill>
                <a:latin typeface="Consolas" panose="020B0609020204030204" pitchFamily="49" charset="0"/>
              </a:rPr>
              <a:t>hex_string</a:t>
            </a:r>
            <a:r>
              <a:rPr lang="en-US" altLang="en-US" sz="135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 algn="l"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 dirty="0">
                <a:solidFill>
                  <a:srgbClr val="404040"/>
                </a:solidFill>
                <a:latin typeface="Consolas" panose="020B0609020204030204" pitchFamily="49" charset="0"/>
              </a:rPr>
              <a:t>}</a:t>
            </a:r>
            <a:r>
              <a:rPr lang="en-US" altLang="en-US" sz="1500" dirty="0">
                <a:solidFill>
                  <a:schemeClr val="tx1"/>
                </a:solidFill>
              </a:rPr>
              <a:t> </a:t>
            </a:r>
            <a:endParaRPr lang="en-US" altLang="en-US" sz="405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6F457-30CE-4D69-B9C3-3A554EBCCA1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Loose/Heuristic Signatures by </a:t>
            </a:r>
            <a:r>
              <a:rPr lang="en-US" dirty="0" err="1">
                <a:solidFill>
                  <a:srgbClr val="C00000"/>
                </a:solidFill>
              </a:rPr>
              <a:t>yara</a:t>
            </a:r>
            <a:r>
              <a:rPr lang="en-US" dirty="0">
                <a:solidFill>
                  <a:srgbClr val="C00000"/>
                </a:solidFill>
              </a:rPr>
              <a:t> tool</a:t>
            </a:r>
          </a:p>
        </p:txBody>
      </p:sp>
    </p:spTree>
    <p:extLst>
      <p:ext uri="{BB962C8B-B14F-4D97-AF65-F5344CB8AC3E}">
        <p14:creationId xmlns:p14="http://schemas.microsoft.com/office/powerpoint/2010/main" val="3458501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A3B0B-3F65-1259-0503-A8D893887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based Signature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9E4F3-8715-494D-22BD-909B14D473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FC288-572A-DC41-43A7-953AEDD41B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E2AAB6-80C9-D04C-812E-2AE858C1AEC4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6476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BFBAB-BD01-B564-35B6-44EDFD5D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A green background with black and white text&#10;&#10;Description automatically generated">
            <a:extLst>
              <a:ext uri="{FF2B5EF4-FFF2-40B4-BE49-F238E27FC236}">
                <a16:creationId xmlns:a16="http://schemas.microsoft.com/office/drawing/2014/main" id="{3F4DEEA9-1FE3-3F3A-36BB-2C7914ECA4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57200" y="978059"/>
            <a:ext cx="5680075" cy="340804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9C355-A7B4-35F3-1D7F-DF746951A1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E2AAB6-80C9-D04C-812E-2AE858C1AEC4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86654030"/>
      </p:ext>
    </p:extLst>
  </p:cSld>
  <p:clrMapOvr>
    <a:masterClrMapping/>
  </p:clrMapOvr>
</p:sld>
</file>

<file path=ppt/theme/theme1.xml><?xml version="1.0" encoding="utf-8"?>
<a:theme xmlns:a="http://schemas.openxmlformats.org/drawingml/2006/main" name="WatchGuard_2016">
  <a:themeElements>
    <a:clrScheme name="WatchGuard Colors">
      <a:dk1>
        <a:srgbClr val="333333"/>
      </a:dk1>
      <a:lt1>
        <a:srgbClr val="FFFFFF"/>
      </a:lt1>
      <a:dk2>
        <a:srgbClr val="FF3333"/>
      </a:dk2>
      <a:lt2>
        <a:srgbClr val="FFFFFF"/>
      </a:lt2>
      <a:accent1>
        <a:srgbClr val="B32317"/>
      </a:accent1>
      <a:accent2>
        <a:srgbClr val="26BCD7"/>
      </a:accent2>
      <a:accent3>
        <a:srgbClr val="00467F"/>
      </a:accent3>
      <a:accent4>
        <a:srgbClr val="F89828"/>
      </a:accent4>
      <a:accent5>
        <a:srgbClr val="26BCD7"/>
      </a:accent5>
      <a:accent6>
        <a:srgbClr val="8DC641"/>
      </a:accent6>
      <a:hlink>
        <a:srgbClr val="FF3333"/>
      </a:hlink>
      <a:folHlink>
        <a:srgbClr val="333333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_WatchGuard_Template_010216_v3" id="{DA90B800-13A8-B24A-B32A-F082A441A350}" vid="{F7DFEEAE-2B24-1949-AD24-7F4924AC05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B4005D9E3367841B8133DC16E2CA0C5" ma:contentTypeVersion="8" ma:contentTypeDescription="Create a new document." ma:contentTypeScope="" ma:versionID="09b02c7bb5c11e94011aae484563c38d">
  <xsd:schema xmlns:xsd="http://www.w3.org/2001/XMLSchema" xmlns:xs="http://www.w3.org/2001/XMLSchema" xmlns:p="http://schemas.microsoft.com/office/2006/metadata/properties" xmlns:ns2="2fc784a7-eac2-4729-8291-eda7c6e43d70" targetNamespace="http://schemas.microsoft.com/office/2006/metadata/properties" ma:root="true" ma:fieldsID="6c2ec72030b46cd7db5e4ea8f0b91378" ns2:_="">
    <xsd:import namespace="2fc784a7-eac2-4729-8291-eda7c6e43d7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c784a7-eac2-4729-8291-eda7c6e43d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90DD382-103D-4FD4-A0D2-A5E0F0380794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2fc784a7-eac2-4729-8291-eda7c6e43d70"/>
    <ds:schemaRef ds:uri="http://schemas.openxmlformats.org/package/2006/metadata/core-properties"/>
    <ds:schemaRef ds:uri="http://www.w3.org/XML/1998/namespace"/>
    <ds:schemaRef ds:uri="http://purl.org/dc/elements/1.1/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2700A43-2957-4B4F-B9B2-614592CDFD0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D5DA11A-3F94-4546-8574-85B8F70191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fc784a7-eac2-4729-8291-eda7c6e43d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23469</TotalTime>
  <Words>503</Words>
  <Application>Microsoft Office PowerPoint</Application>
  <PresentationFormat>On-screen Show (16:9)</PresentationFormat>
  <Paragraphs>91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-apple-system</vt:lpstr>
      <vt:lpstr>Arial</vt:lpstr>
      <vt:lpstr>Calibri</vt:lpstr>
      <vt:lpstr>Consolas</vt:lpstr>
      <vt:lpstr>Söhne</vt:lpstr>
      <vt:lpstr>Times New Roman</vt:lpstr>
      <vt:lpstr>Wingdings</vt:lpstr>
      <vt:lpstr>WatchGuard_2016</vt:lpstr>
      <vt:lpstr>Use of Ml; Malware Classification </vt:lpstr>
      <vt:lpstr>Agenda</vt:lpstr>
      <vt:lpstr>Introduction</vt:lpstr>
      <vt:lpstr>Malware</vt:lpstr>
      <vt:lpstr>PowerPoint Presentation</vt:lpstr>
      <vt:lpstr>PowerPoint Presentation</vt:lpstr>
      <vt:lpstr>PowerPoint Presentation</vt:lpstr>
      <vt:lpstr>Code based Signature</vt:lpstr>
      <vt:lpstr>PowerPoint Presentation</vt:lpstr>
      <vt:lpstr>Machine learning in Malware detection</vt:lpstr>
      <vt:lpstr>Machine Learning for detection</vt:lpstr>
      <vt:lpstr>MalwareFamily Identification</vt:lpstr>
      <vt:lpstr>PowerPoint Presentation</vt:lpstr>
      <vt:lpstr>Evaluation of Model</vt:lpstr>
      <vt:lpstr>Conclusion</vt:lpstr>
      <vt:lpstr>Recomendation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Authpoint Roadmap 2020</dc:title>
  <dc:creator>Alexandre Cagnoni</dc:creator>
  <cp:lastModifiedBy>Ashu Sharma</cp:lastModifiedBy>
  <cp:revision>392</cp:revision>
  <dcterms:created xsi:type="dcterms:W3CDTF">2020-03-11T15:31:22Z</dcterms:created>
  <dcterms:modified xsi:type="dcterms:W3CDTF">2024-01-15T18:45:12Z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0x0101004B4005D9E3367841B8133DC16E2CA0C5</vt:lpwstr>
  </property>
</Properties>
</file>